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60.png>
</file>

<file path=ppt/media/image70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7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sz="4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手寫</a:t>
            </a:r>
            <a:r>
              <a:rPr lang="en-US" altLang="zh-TW" sz="4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(M)</a:t>
            </a:r>
            <a:br>
              <a:rPr lang="en-US" altLang="zh-TW" sz="4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zh-TW" sz="4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證明最大割問題為</a:t>
            </a:r>
            <a:r>
              <a:rPr lang="en-US" altLang="zh-TW" sz="4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NP</a:t>
            </a:r>
            <a:r>
              <a:rPr lang="zh-TW" altLang="zh-TW" sz="4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問題</a:t>
            </a:r>
            <a:endParaRPr lang="zh-TW" altLang="en-US" sz="4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704516"/>
          </a:xfrm>
        </p:spPr>
        <p:txBody>
          <a:bodyPr>
            <a:normAutofit fontScale="62500" lnSpcReduction="20000"/>
          </a:bodyPr>
          <a:lstStyle/>
          <a:p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組別：</a:t>
            </a:r>
            <a:r>
              <a:rPr lang="en-US" altLang="zh-TW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30</a:t>
            </a:r>
          </a:p>
          <a:p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電機</a:t>
            </a:r>
            <a:r>
              <a:rPr lang="en-US" altLang="zh-TW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4B</a:t>
            </a:r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107501015 </a:t>
            </a:r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呂明哲</a:t>
            </a:r>
            <a:endParaRPr lang="en-US" altLang="zh-TW" sz="3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電機</a:t>
            </a:r>
            <a:r>
              <a:rPr lang="en-US" altLang="zh-TW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4A</a:t>
            </a:r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107501515 </a:t>
            </a:r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李炘庭</a:t>
            </a:r>
            <a:endParaRPr lang="en-US" altLang="zh-TW" sz="34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電機</a:t>
            </a:r>
            <a:r>
              <a:rPr lang="en-US" altLang="zh-TW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4A</a:t>
            </a:r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107501531 </a:t>
            </a:r>
            <a:r>
              <a:rPr lang="zh-TW" altLang="en-US" sz="3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施承廷</a:t>
            </a:r>
          </a:p>
          <a:p>
            <a:endParaRPr lang="zh-TW" altLang="en-US" dirty="0"/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5DB46D09-9548-5908-20B4-34FBB1DF9E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15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29"/>
    </mc:Choice>
    <mc:Fallback xmlns="">
      <p:transition spd="slow" advTm="13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6585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最大割問題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(Maximum Cut Problem)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295402" y="3032420"/>
                <a:ext cx="9601196" cy="18139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altLang="zh-TW" dirty="0"/>
                  <a:t>	</a:t>
                </a:r>
                <a:r>
                  <a:rPr lang="zh-TW" altLang="en-US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給定一張無向圖</a:t>
                </a:r>
                <a:r>
                  <a:rPr lang="en-US" altLang="zh-TW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G( V , E )</a:t>
                </a:r>
                <a:r>
                  <a:rPr lang="zh-TW" altLang="en-US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，以及非負數權重</a:t>
                </a:r>
                <a:r>
                  <a:rPr lang="en-US" altLang="zh-TW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2800" dirty="0" err="1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Wij</a:t>
                </a:r>
                <a:r>
                  <a:rPr lang="en-US" altLang="zh-TW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= </a:t>
                </a:r>
                <a:r>
                  <a:rPr lang="en-US" altLang="zh-TW" sz="2800" dirty="0" err="1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Wji</a:t>
                </a:r>
                <a:r>
                  <a:rPr lang="en-US" altLang="zh-TW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</a:t>
                </a:r>
                <a:r>
                  <a:rPr lang="zh-TW" altLang="en-US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，</a:t>
                </a:r>
                <a:r>
                  <a:rPr lang="en-US" altLang="zh-TW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( </a:t>
                </a:r>
                <a:r>
                  <a:rPr lang="en-US" altLang="zh-TW" sz="2800" dirty="0" err="1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i</a:t>
                </a:r>
                <a:r>
                  <a:rPr lang="en-US" altLang="zh-TW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, j ) </a:t>
                </a:r>
                <a14:m>
                  <m:oMath xmlns:m="http://schemas.openxmlformats.org/officeDocument/2006/math">
                    <m:r>
                      <a:rPr lang="en-US" altLang="zh-TW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altLang="zh-TW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E</a:t>
                </a:r>
                <a:r>
                  <a:rPr lang="zh-TW" altLang="en-US" sz="2800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，求一種分割方法，將所有頂點分割成兩群，使得被切斷的邊的權重之和最大。</a:t>
                </a: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95402" y="3032420"/>
                <a:ext cx="9601196" cy="1813900"/>
              </a:xfrm>
              <a:blipFill>
                <a:blip r:embed="rId4"/>
                <a:stretch>
                  <a:fillRect l="-1334" t="-335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24736AE4-925E-6711-478C-005AB7BB24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17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42"/>
    </mc:Choice>
    <mc:Fallback xmlns="">
      <p:transition spd="slow" advTm="53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NP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演算法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295402" y="3169847"/>
                <a:ext cx="9601196" cy="1823044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Algorithm Maximum Cut</a:t>
                </a:r>
              </a:p>
              <a:p>
                <a:pPr marL="0" indent="0">
                  <a:buNone/>
                </a:pP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Input: 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無向圖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G( V , E )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、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V=(v1,v2,…,</a:t>
                </a:r>
                <a:r>
                  <a:rPr lang="en-US" altLang="zh-TW" dirty="0" err="1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vn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)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、非負數權重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Wij= </a:t>
                </a:r>
                <a:r>
                  <a:rPr lang="en-US" altLang="zh-TW" dirty="0" err="1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Wji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(( </a:t>
                </a:r>
                <a:r>
                  <a:rPr lang="en-US" altLang="zh-TW" dirty="0" err="1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i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, j ) </a:t>
                </a:r>
                <a14:m>
                  <m:oMath xmlns:m="http://schemas.openxmlformats.org/officeDocument/2006/math"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E)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以  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	    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及最大值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MAX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。</a:t>
                </a:r>
                <a:endParaRPr lang="en-US" altLang="zh-TW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Output: 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被切斷的邊的權重之和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≥</m:t>
                    </m:r>
                  </m:oMath>
                </a14:m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MAX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則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return Success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，反之則</a:t>
                </a:r>
                <a:r>
                  <a:rPr lang="en-US" altLang="zh-TW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return Failure</a:t>
                </a:r>
                <a:r>
                  <a:rPr lang="zh-TW" altLang="en-US" dirty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。</a:t>
                </a:r>
                <a:endParaRPr lang="en-US" altLang="zh-TW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95402" y="3169847"/>
                <a:ext cx="9601196" cy="1823044"/>
              </a:xfrm>
              <a:blipFill>
                <a:blip r:embed="rId4"/>
                <a:stretch>
                  <a:fillRect l="-826" t="-2341" r="-635" b="-100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78E9E72D-D2B0-6823-82F8-5B44ABC587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21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600"/>
    </mc:Choice>
    <mc:Fallback xmlns="">
      <p:transition spd="slow" advTm="38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NP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演算法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733887" y="2432644"/>
                <a:ext cx="10724226" cy="368842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altLang="zh-TW" dirty="0"/>
                  <a:t>1: S = ∅ </a:t>
                </a:r>
                <a:r>
                  <a:rPr lang="zh-TW" altLang="en-US" dirty="0"/>
                  <a:t>                                                                         </a:t>
                </a:r>
                <a:endParaRPr lang="en-US" altLang="zh-TW" dirty="0"/>
              </a:p>
              <a:p>
                <a:pPr marL="0" indent="0">
                  <a:buNone/>
                </a:pPr>
                <a:r>
                  <a:rPr lang="en-US" altLang="zh-TW" dirty="0"/>
                  <a:t>2: for </a:t>
                </a:r>
                <a:r>
                  <a:rPr lang="en-US" altLang="zh-TW" dirty="0" err="1"/>
                  <a:t>i</a:t>
                </a:r>
                <a:r>
                  <a:rPr lang="en-US" altLang="zh-TW" dirty="0"/>
                  <a:t> </a:t>
                </a:r>
                <a14:m>
                  <m:oMath xmlns:m="http://schemas.openxmlformats.org/officeDocument/2006/math"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altLang="zh-TW" dirty="0">
                    <a:ea typeface="Cambria Math" panose="02040503050406030204" pitchFamily="18" charset="0"/>
                  </a:rPr>
                  <a:t>1 to n do                                                           </a:t>
                </a:r>
                <a:r>
                  <a:rPr lang="en-US" altLang="zh-TW" dirty="0"/>
                  <a:t>//guessing</a:t>
                </a:r>
              </a:p>
              <a:p>
                <a:pPr marL="0" indent="0">
                  <a:buNone/>
                </a:pPr>
                <a:r>
                  <a:rPr lang="en-US" altLang="zh-TW" dirty="0"/>
                  <a:t>3: 	S=choice(vi)                                                              //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</m:t>
                    </m:r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r>
                      <m:rPr>
                        <m:sty m:val="p"/>
                      </m:rP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zh-TW" altLang="en-US" dirty="0"/>
                  <a:t> </a:t>
                </a:r>
                <a:r>
                  <a:rPr lang="en-US" altLang="zh-TW" dirty="0" err="1"/>
                  <a:t>s.t.</a:t>
                </a:r>
                <a:r>
                  <a:rPr lang="en-US" altLang="zh-TW" dirty="0"/>
                  <a:t> |E(S,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V\S)| is max</a:t>
                </a:r>
              </a:p>
              <a:p>
                <a:pPr marL="0" indent="0">
                  <a:buNone/>
                </a:pPr>
                <a:r>
                  <a:rPr lang="en-US" altLang="zh-TW" dirty="0"/>
                  <a:t>4: if W(S)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u</m:t>
                        </m:r>
                        <m:r>
                          <a:rPr lang="en-US" altLang="zh-TW" b="0" i="0" smtClean="0">
                            <a:latin typeface="Cambria Math" panose="02040503050406030204" pitchFamily="18" charset="0"/>
                          </a:rPr>
                          <m:t>,   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lang="en-US" altLang="zh-TW" b="0" i="0" smtClean="0">
                            <a:latin typeface="Cambria Math" panose="02040503050406030204" pitchFamily="18" charset="0"/>
                          </a:rPr>
                          <m:t>}∈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E</m:t>
                        </m:r>
                        <m:r>
                          <a:rPr lang="en-US" altLang="zh-TW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</m:t>
                        </m:r>
                        <m:r>
                          <a:rPr lang="en-US" altLang="zh-TW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  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V</m:t>
                        </m:r>
                        <m:r>
                          <a:rPr lang="en-US" altLang="zh-TW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\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S</m:t>
                        </m:r>
                        <m:r>
                          <a:rPr lang="en-US" altLang="zh-TW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W</m:t>
                        </m:r>
                        <m:r>
                          <a:rPr lang="en-US" altLang="zh-TW" b="0" i="0" smtClean="0">
                            <a:latin typeface="Cambria Math" panose="02040503050406030204" pitchFamily="18" charset="0"/>
                          </a:rPr>
                          <m:t>({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u</m:t>
                        </m:r>
                        <m:r>
                          <a:rPr lang="en-US" altLang="zh-TW" b="0" i="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lang="en-US" altLang="zh-TW" b="0" i="0" smtClean="0">
                            <a:latin typeface="Cambria Math" panose="02040503050406030204" pitchFamily="18" charset="0"/>
                          </a:rPr>
                          <m:t>})</m:t>
                        </m:r>
                      </m:e>
                    </m:nary>
                    <m:r>
                      <a:rPr lang="en-US" altLang="zh-TW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m:rPr>
                        <m:sty m:val="p"/>
                      </m:rPr>
                      <a:rPr lang="en-US" altLang="zh-TW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</m:oMath>
                </a14:m>
                <a:r>
                  <a:rPr lang="en-US" altLang="zh-TW" dirty="0"/>
                  <a:t> then      </a:t>
                </a:r>
                <a:r>
                  <a:rPr lang="en-US" altLang="zh-TW" dirty="0">
                    <a:ea typeface="Cambria Math" panose="02040503050406030204" pitchFamily="18" charset="0"/>
                  </a:rPr>
                  <a:t>//checking</a:t>
                </a:r>
              </a:p>
              <a:p>
                <a:pPr marL="0" indent="0">
                  <a:buNone/>
                </a:pPr>
                <a:r>
                  <a:rPr lang="en-US" altLang="zh-TW" dirty="0">
                    <a:ea typeface="Cambria Math" panose="02040503050406030204" pitchFamily="18" charset="0"/>
                  </a:rPr>
                  <a:t>5: 	</a:t>
                </a:r>
                <a:r>
                  <a:rPr lang="en-US" altLang="zh-TW" dirty="0"/>
                  <a:t>return Success</a:t>
                </a:r>
              </a:p>
              <a:p>
                <a:pPr marL="0" indent="0">
                  <a:buNone/>
                </a:pPr>
                <a:r>
                  <a:rPr lang="en-US" altLang="zh-TW" dirty="0"/>
                  <a:t>6: else then</a:t>
                </a:r>
              </a:p>
              <a:p>
                <a:pPr marL="0" indent="0">
                  <a:buNone/>
                </a:pPr>
                <a:r>
                  <a:rPr lang="en-US" altLang="zh-TW" dirty="0"/>
                  <a:t>7: 	return Failure</a:t>
                </a:r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3887" y="2432644"/>
                <a:ext cx="10724226" cy="3688420"/>
              </a:xfrm>
              <a:blipFill>
                <a:blip r:embed="rId4"/>
                <a:stretch>
                  <a:fillRect l="-852" t="-1653" r="-341" b="-165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4BAE3B5E-11E2-270E-862B-071B997430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1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863"/>
    </mc:Choice>
    <mc:Fallback xmlns="">
      <p:transition spd="slow" advTm="86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88</TotalTime>
  <Words>238</Words>
  <Application>Microsoft Office PowerPoint</Application>
  <PresentationFormat>寬螢幕</PresentationFormat>
  <Paragraphs>19</Paragraphs>
  <Slides>4</Slides>
  <Notes>0</Notes>
  <HiddenSlides>0</HiddenSlides>
  <MMClips>4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Arial</vt:lpstr>
      <vt:lpstr>Cambria Math</vt:lpstr>
      <vt:lpstr>Garamond</vt:lpstr>
      <vt:lpstr>Times New Roman</vt:lpstr>
      <vt:lpstr>有機</vt:lpstr>
      <vt:lpstr>手寫(M) 證明最大割問題為NP問題</vt:lpstr>
      <vt:lpstr>最大割問題(Maximum Cut Problem)</vt:lpstr>
      <vt:lpstr>NP演算法</vt:lpstr>
      <vt:lpstr>NP演算法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證明最大割問題為NP問題</dc:title>
  <dc:creator>YuYa Su</dc:creator>
  <cp:lastModifiedBy>炘庭</cp:lastModifiedBy>
  <cp:revision>10</cp:revision>
  <dcterms:created xsi:type="dcterms:W3CDTF">2020-06-19T09:02:14Z</dcterms:created>
  <dcterms:modified xsi:type="dcterms:W3CDTF">2022-05-09T10:00:44Z</dcterms:modified>
</cp:coreProperties>
</file>

<file path=docProps/thumbnail.jpeg>
</file>